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kapare och datum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Skapare och datum</a:t>
            </a:r>
          </a:p>
        </p:txBody>
      </p:sp>
      <p:sp>
        <p:nvSpPr>
          <p:cNvPr id="12" name="Presentationstitel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Presentations­titel</a:t>
            </a:r>
          </a:p>
        </p:txBody>
      </p:sp>
      <p:sp>
        <p:nvSpPr>
          <p:cNvPr id="13" name="Brödtext nivå ett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Presentations­undertitel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Uttry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rödtext nivå ett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Uttryck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ort fak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rödtext nivå ett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100 %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kta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Faktainformation</a:t>
            </a:r>
          </a:p>
        </p:txBody>
      </p:sp>
      <p:sp>
        <p:nvSpPr>
          <p:cNvPr id="10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llskrivning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Tillskrivning</a:t>
            </a:r>
          </a:p>
        </p:txBody>
      </p:sp>
      <p:sp>
        <p:nvSpPr>
          <p:cNvPr id="116" name="Brödtext nivå ett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”Framträdande citat”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–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ild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ild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ild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ild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stitel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Presentations­titel</a:t>
            </a:r>
          </a:p>
        </p:txBody>
      </p:sp>
      <p:sp>
        <p:nvSpPr>
          <p:cNvPr id="23" name="Skapare och datum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Skapare och datum</a:t>
            </a:r>
          </a:p>
        </p:txBody>
      </p:sp>
      <p:sp>
        <p:nvSpPr>
          <p:cNvPr id="24" name="Brödtext nivå ett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Presentations­undertitel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bild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Diabildstitel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Diabilds­titel</a:t>
            </a:r>
          </a:p>
        </p:txBody>
      </p:sp>
      <p:sp>
        <p:nvSpPr>
          <p:cNvPr id="34" name="Brödtext nivå ett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Diabildsundertitel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Diabilds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iabildstitel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43" name="Diabildsundertitel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44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abildsundertitel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61" name="Brödtext nivå ett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Diabildstitel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6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vsnittstitel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Avsnittstitel</a:t>
            </a:r>
          </a:p>
        </p:txBody>
      </p:sp>
      <p:sp>
        <p:nvSpPr>
          <p:cNvPr id="72" name="Diabildsnumm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das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iabildstitel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Diabilds­titel</a:t>
            </a:r>
          </a:p>
        </p:txBody>
      </p:sp>
      <p:sp>
        <p:nvSpPr>
          <p:cNvPr id="80" name="Diabildsundertitel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Diabildsundertitel</a:t>
            </a:r>
          </a:p>
        </p:txBody>
      </p:sp>
      <p:sp>
        <p:nvSpPr>
          <p:cNvPr id="8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agor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gordning, titel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Dagordning, titel</a:t>
            </a:r>
          </a:p>
        </p:txBody>
      </p:sp>
      <p:sp>
        <p:nvSpPr>
          <p:cNvPr id="89" name="Dagordning, undertitel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Dagordning, undertitel</a:t>
            </a:r>
          </a:p>
        </p:txBody>
      </p:sp>
      <p:sp>
        <p:nvSpPr>
          <p:cNvPr id="90" name="Brödtext nivå ett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Ämnen på dagordningen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titel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Diabilds­titel</a:t>
            </a:r>
          </a:p>
        </p:txBody>
      </p:sp>
      <p:sp>
        <p:nvSpPr>
          <p:cNvPr id="3" name="Brödtext nivå ett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Diabildspunkttext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Diabildsnumm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Value Proposition"/>
          <p:cNvSpPr txBox="1"/>
          <p:nvPr/>
        </p:nvSpPr>
        <p:spPr>
          <a:xfrm>
            <a:off x="3606237" y="1888805"/>
            <a:ext cx="7069777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b="1" spc="-110" sz="5500">
                <a:solidFill>
                  <a:srgbClr val="225290"/>
                </a:solidFill>
              </a:defRPr>
            </a:lvl1pPr>
          </a:lstStyle>
          <a:p>
            <a:pPr/>
            <a:r>
              <a:t>Value Proposition</a:t>
            </a:r>
          </a:p>
        </p:txBody>
      </p:sp>
      <p:sp>
        <p:nvSpPr>
          <p:cNvPr id="152" name="Customer Profile"/>
          <p:cNvSpPr txBox="1"/>
          <p:nvPr/>
        </p:nvSpPr>
        <p:spPr>
          <a:xfrm>
            <a:off x="13951214" y="1888806"/>
            <a:ext cx="7069777" cy="944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b="1" spc="-110" sz="5500">
                <a:solidFill>
                  <a:srgbClr val="225290"/>
                </a:solidFill>
              </a:defRPr>
            </a:lvl1pPr>
          </a:lstStyle>
          <a:p>
            <a:pPr/>
            <a:r>
              <a:t>Customer Profile</a:t>
            </a:r>
          </a:p>
        </p:txBody>
      </p:sp>
      <p:grpSp>
        <p:nvGrpSpPr>
          <p:cNvPr id="161" name="Gruppera"/>
          <p:cNvGrpSpPr/>
          <p:nvPr/>
        </p:nvGrpSpPr>
        <p:grpSpPr>
          <a:xfrm>
            <a:off x="2618381" y="3335747"/>
            <a:ext cx="9045490" cy="8423861"/>
            <a:chOff x="0" y="0"/>
            <a:chExt cx="9045488" cy="8423859"/>
          </a:xfrm>
        </p:grpSpPr>
        <p:grpSp>
          <p:nvGrpSpPr>
            <p:cNvPr id="157" name="Gruppera"/>
            <p:cNvGrpSpPr/>
            <p:nvPr/>
          </p:nvGrpSpPr>
          <p:grpSpPr>
            <a:xfrm>
              <a:off x="-1" y="0"/>
              <a:ext cx="9045490" cy="8423860"/>
              <a:chOff x="0" y="0"/>
              <a:chExt cx="9045488" cy="8423859"/>
            </a:xfrm>
          </p:grpSpPr>
          <p:sp>
            <p:nvSpPr>
              <p:cNvPr id="153" name="Rektangel"/>
              <p:cNvSpPr/>
              <p:nvPr/>
            </p:nvSpPr>
            <p:spPr>
              <a:xfrm>
                <a:off x="0" y="0"/>
                <a:ext cx="9045369" cy="8423860"/>
              </a:xfrm>
              <a:prstGeom prst="rect">
                <a:avLst/>
              </a:prstGeom>
              <a:solidFill>
                <a:srgbClr val="C2D4E5"/>
              </a:solidFill>
              <a:ln w="63500" cap="flat">
                <a:solidFill>
                  <a:srgbClr val="22528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825500">
                  <a:defRPr sz="3200">
                    <a:solidFill>
                      <a:srgbClr val="000000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154" name="Linje"/>
              <p:cNvSpPr/>
              <p:nvPr/>
            </p:nvSpPr>
            <p:spPr>
              <a:xfrm>
                <a:off x="7180" y="15285"/>
                <a:ext cx="4620420" cy="4162567"/>
              </a:xfrm>
              <a:prstGeom prst="line">
                <a:avLst/>
              </a:prstGeom>
              <a:noFill/>
              <a:ln w="63500" cap="flat">
                <a:solidFill>
                  <a:srgbClr val="23528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55" name="Linje"/>
              <p:cNvSpPr/>
              <p:nvPr/>
            </p:nvSpPr>
            <p:spPr>
              <a:xfrm flipV="1">
                <a:off x="9423" y="4171635"/>
                <a:ext cx="4644807" cy="4234579"/>
              </a:xfrm>
              <a:prstGeom prst="line">
                <a:avLst/>
              </a:prstGeom>
              <a:noFill/>
              <a:ln w="63500" cap="flat">
                <a:solidFill>
                  <a:srgbClr val="23528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56" name="Linje"/>
              <p:cNvSpPr/>
              <p:nvPr/>
            </p:nvSpPr>
            <p:spPr>
              <a:xfrm>
                <a:off x="4605779" y="4192667"/>
                <a:ext cx="4439710" cy="13140"/>
              </a:xfrm>
              <a:prstGeom prst="line">
                <a:avLst/>
              </a:prstGeom>
              <a:noFill/>
              <a:ln w="63500" cap="flat">
                <a:solidFill>
                  <a:srgbClr val="23528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</p:grpSp>
        <p:sp>
          <p:nvSpPr>
            <p:cNvPr id="158" name="Gain creators"/>
            <p:cNvSpPr txBox="1"/>
            <p:nvPr/>
          </p:nvSpPr>
          <p:spPr>
            <a:xfrm>
              <a:off x="5964183" y="131082"/>
              <a:ext cx="2900752" cy="58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80000"/>
                </a:lnSpc>
                <a:defRPr b="1" spc="-64" sz="3200">
                  <a:solidFill>
                    <a:srgbClr val="225290"/>
                  </a:solidFill>
                </a:defRPr>
              </a:lvl1pPr>
            </a:lstStyle>
            <a:p>
              <a:pPr/>
              <a:r>
                <a:t>Gain creators</a:t>
              </a:r>
            </a:p>
          </p:txBody>
        </p:sp>
        <p:sp>
          <p:nvSpPr>
            <p:cNvPr id="159" name="Products &amp;…"/>
            <p:cNvSpPr txBox="1"/>
            <p:nvPr/>
          </p:nvSpPr>
          <p:spPr>
            <a:xfrm>
              <a:off x="182165" y="3720075"/>
              <a:ext cx="2295968" cy="9837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lnSpc>
                  <a:spcPct val="80000"/>
                </a:lnSpc>
                <a:defRPr b="1" spc="-64" sz="3200">
                  <a:solidFill>
                    <a:srgbClr val="225290"/>
                  </a:solidFill>
                </a:defRPr>
              </a:pPr>
              <a:r>
                <a:t>Products &amp; </a:t>
              </a:r>
            </a:p>
            <a:p>
              <a:pPr algn="l">
                <a:lnSpc>
                  <a:spcPct val="80000"/>
                </a:lnSpc>
                <a:defRPr b="1" spc="-64" sz="3200">
                  <a:solidFill>
                    <a:srgbClr val="225290"/>
                  </a:solidFill>
                </a:defRPr>
              </a:pPr>
              <a:r>
                <a:t>Services</a:t>
              </a:r>
            </a:p>
          </p:txBody>
        </p:sp>
        <p:sp>
          <p:nvSpPr>
            <p:cNvPr id="160" name="Pain Relievers"/>
            <p:cNvSpPr txBox="1"/>
            <p:nvPr/>
          </p:nvSpPr>
          <p:spPr>
            <a:xfrm>
              <a:off x="5964183" y="4372808"/>
              <a:ext cx="2900752" cy="58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80000"/>
                </a:lnSpc>
                <a:defRPr b="1" spc="-64" sz="3200">
                  <a:solidFill>
                    <a:srgbClr val="225290"/>
                  </a:solidFill>
                </a:defRPr>
              </a:lvl1pPr>
            </a:lstStyle>
            <a:p>
              <a:pPr/>
              <a:r>
                <a:t>Pain Relievers</a:t>
              </a:r>
            </a:p>
          </p:txBody>
        </p:sp>
      </p:grpSp>
      <p:grpSp>
        <p:nvGrpSpPr>
          <p:cNvPr id="169" name="Gruppera"/>
          <p:cNvGrpSpPr/>
          <p:nvPr/>
        </p:nvGrpSpPr>
        <p:grpSpPr>
          <a:xfrm>
            <a:off x="13206586" y="3268161"/>
            <a:ext cx="8559033" cy="8559034"/>
            <a:chOff x="0" y="0"/>
            <a:chExt cx="8559032" cy="8559032"/>
          </a:xfrm>
        </p:grpSpPr>
        <p:sp>
          <p:nvSpPr>
            <p:cNvPr id="162" name="Cirkel"/>
            <p:cNvSpPr/>
            <p:nvPr/>
          </p:nvSpPr>
          <p:spPr>
            <a:xfrm>
              <a:off x="0" y="0"/>
              <a:ext cx="8559033" cy="8559033"/>
            </a:xfrm>
            <a:prstGeom prst="ellipse">
              <a:avLst/>
            </a:prstGeom>
            <a:solidFill>
              <a:srgbClr val="22528F"/>
            </a:solidFill>
            <a:ln w="114300" cap="flat">
              <a:solidFill>
                <a:srgbClr val="C3D4E4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63" name="Linje"/>
            <p:cNvSpPr/>
            <p:nvPr/>
          </p:nvSpPr>
          <p:spPr>
            <a:xfrm flipH="1" flipV="1">
              <a:off x="4178251" y="4312414"/>
              <a:ext cx="2735845" cy="3336582"/>
            </a:xfrm>
            <a:prstGeom prst="line">
              <a:avLst/>
            </a:prstGeom>
            <a:noFill/>
            <a:ln w="63500" cap="flat">
              <a:solidFill>
                <a:srgbClr val="C2D4E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4" name="Linje"/>
            <p:cNvSpPr/>
            <p:nvPr/>
          </p:nvSpPr>
          <p:spPr>
            <a:xfrm flipH="1">
              <a:off x="4151622" y="897672"/>
              <a:ext cx="2594133" cy="3420959"/>
            </a:xfrm>
            <a:prstGeom prst="line">
              <a:avLst/>
            </a:prstGeom>
            <a:noFill/>
            <a:ln w="63500" cap="flat">
              <a:solidFill>
                <a:srgbClr val="C2D4E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5" name="Linje"/>
            <p:cNvSpPr/>
            <p:nvPr/>
          </p:nvSpPr>
          <p:spPr>
            <a:xfrm flipH="1" flipV="1">
              <a:off x="10107" y="4297598"/>
              <a:ext cx="4189964" cy="1"/>
            </a:xfrm>
            <a:prstGeom prst="line">
              <a:avLst/>
            </a:prstGeom>
            <a:noFill/>
            <a:ln w="63500" cap="flat">
              <a:solidFill>
                <a:srgbClr val="C2D4E5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6" name="Gains"/>
            <p:cNvSpPr txBox="1"/>
            <p:nvPr/>
          </p:nvSpPr>
          <p:spPr>
            <a:xfrm>
              <a:off x="2829140" y="198668"/>
              <a:ext cx="2900753" cy="585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80000"/>
                </a:lnSpc>
                <a:defRPr b="1" spc="-64" sz="3200">
                  <a:solidFill>
                    <a:srgbClr val="C2D4E5"/>
                  </a:solidFill>
                </a:defRPr>
              </a:lvl1pPr>
            </a:lstStyle>
            <a:p>
              <a:pPr/>
              <a:r>
                <a:t>Gains</a:t>
              </a:r>
            </a:p>
          </p:txBody>
        </p:sp>
        <p:sp>
          <p:nvSpPr>
            <p:cNvPr id="167" name="Pains"/>
            <p:cNvSpPr txBox="1"/>
            <p:nvPr/>
          </p:nvSpPr>
          <p:spPr>
            <a:xfrm>
              <a:off x="175099" y="4440394"/>
              <a:ext cx="1859759" cy="5851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lnSpc>
                  <a:spcPct val="80000"/>
                </a:lnSpc>
                <a:defRPr b="1" spc="-64" sz="3200">
                  <a:solidFill>
                    <a:srgbClr val="C2D4E5"/>
                  </a:solidFill>
                </a:defRPr>
              </a:lvl1pPr>
            </a:lstStyle>
            <a:p>
              <a:pPr/>
              <a:r>
                <a:t>Pains</a:t>
              </a:r>
            </a:p>
          </p:txBody>
        </p:sp>
        <p:sp>
          <p:nvSpPr>
            <p:cNvPr id="168" name="Customer jobs"/>
            <p:cNvSpPr txBox="1"/>
            <p:nvPr/>
          </p:nvSpPr>
          <p:spPr>
            <a:xfrm>
              <a:off x="5752895" y="3787661"/>
              <a:ext cx="2295967" cy="9837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r">
                <a:lnSpc>
                  <a:spcPct val="80000"/>
                </a:lnSpc>
                <a:defRPr b="1" spc="-64" sz="3200">
                  <a:solidFill>
                    <a:srgbClr val="C2D4E5"/>
                  </a:solidFill>
                </a:defRPr>
              </a:lvl1pPr>
            </a:lstStyle>
            <a:p>
              <a:pPr/>
              <a:r>
                <a:t>Customer jobs</a:t>
              </a:r>
            </a:p>
          </p:txBody>
        </p:sp>
      </p:grpSp>
      <p:pic>
        <p:nvPicPr>
          <p:cNvPr id="170" name="LTU logo.png" descr="LTU log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638745" y="12261610"/>
            <a:ext cx="1919283" cy="9449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